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48" r:id="rId1"/>
  </p:sldMasterIdLst>
  <p:notesMasterIdLst>
    <p:notesMasterId r:id="rId12"/>
  </p:notesMasterIdLst>
  <p:sldIdLst>
    <p:sldId id="332" r:id="rId2"/>
    <p:sldId id="333" r:id="rId3"/>
    <p:sldId id="334" r:id="rId4"/>
    <p:sldId id="335" r:id="rId5"/>
    <p:sldId id="337" r:id="rId6"/>
    <p:sldId id="338" r:id="rId7"/>
    <p:sldId id="336" r:id="rId8"/>
    <p:sldId id="339" r:id="rId9"/>
    <p:sldId id="341" r:id="rId10"/>
    <p:sldId id="342" r:id="rId11"/>
  </p:sldIdLst>
  <p:sldSz cx="9144000" cy="6858000" type="screen4x3"/>
  <p:notesSz cx="6858000" cy="9144000"/>
  <p:defaultTextStyle>
    <a:defPPr>
      <a:defRPr lang="nn-NO"/>
    </a:defPPr>
    <a:lvl1pPr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1pPr>
    <a:lvl2pPr marL="4572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2pPr>
    <a:lvl3pPr marL="9144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3pPr>
    <a:lvl4pPr marL="13716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4pPr>
    <a:lvl5pPr marL="18288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7A9B5"/>
    <a:srgbClr val="B6B51D"/>
    <a:srgbClr val="54231A"/>
    <a:srgbClr val="005B39"/>
    <a:srgbClr val="481B10"/>
    <a:srgbClr val="CF1F75"/>
    <a:srgbClr val="777978"/>
    <a:srgbClr val="579E3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 autoAdjust="0"/>
    <p:restoredTop sz="71175" autoAdjust="0"/>
  </p:normalViewPr>
  <p:slideViewPr>
    <p:cSldViewPr>
      <p:cViewPr varScale="1">
        <p:scale>
          <a:sx n="51" d="100"/>
          <a:sy n="51" d="100"/>
        </p:scale>
        <p:origin x="-1926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6" d="100"/>
          <a:sy n="56" d="100"/>
        </p:scale>
        <p:origin x="-2838" y="-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nn-NO"/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nn-NO"/>
          </a:p>
        </p:txBody>
      </p:sp>
      <p:sp>
        <p:nvSpPr>
          <p:cNvPr id="512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512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n-NO" smtClean="0"/>
              <a:t>Click to edit Master text styles</a:t>
            </a:r>
          </a:p>
          <a:p>
            <a:pPr lvl="1"/>
            <a:r>
              <a:rPr lang="nn-NO" smtClean="0"/>
              <a:t>Second level</a:t>
            </a:r>
          </a:p>
          <a:p>
            <a:pPr lvl="2"/>
            <a:r>
              <a:rPr lang="nn-NO" smtClean="0"/>
              <a:t>Third level</a:t>
            </a:r>
          </a:p>
          <a:p>
            <a:pPr lvl="3"/>
            <a:r>
              <a:rPr lang="nn-NO" smtClean="0"/>
              <a:t>Fourth level</a:t>
            </a:r>
          </a:p>
          <a:p>
            <a:pPr lvl="4"/>
            <a:r>
              <a:rPr lang="nn-NO" smtClean="0"/>
              <a:t>Fifth level</a:t>
            </a:r>
          </a:p>
        </p:txBody>
      </p:sp>
      <p:sp>
        <p:nvSpPr>
          <p:cNvPr id="512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nn-NO"/>
          </a:p>
        </p:txBody>
      </p:sp>
      <p:sp>
        <p:nvSpPr>
          <p:cNvPr id="512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69CAFCAF-3C64-4519-B5F8-7042F058A1A0}" type="slidenum">
              <a:rPr lang="nn-NO"/>
              <a:pPr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302003344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n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CAFCAF-3C64-4519-B5F8-7042F058A1A0}" type="slidenum">
              <a:rPr lang="nn-NO" smtClean="0"/>
              <a:pPr/>
              <a:t>1</a:t>
            </a:fld>
            <a:endParaRPr lang="nn-NO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171450" indent="-171450">
              <a:buFont typeface="Arial" charset="0"/>
              <a:buChar char="•"/>
            </a:pPr>
            <a:endParaRPr lang="nn-NO" baseline="0" dirty="0" smtClean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CAFCAF-3C64-4519-B5F8-7042F058A1A0}" type="slidenum">
              <a:rPr lang="nn-NO" smtClean="0"/>
              <a:pPr/>
              <a:t>2</a:t>
            </a:fld>
            <a:endParaRPr lang="nn-NO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buFont typeface="Arial" charset="0"/>
              <a:buNone/>
            </a:pPr>
            <a:endParaRPr lang="nn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CAFCAF-3C64-4519-B5F8-7042F058A1A0}" type="slidenum">
              <a:rPr lang="nn-NO" smtClean="0"/>
              <a:pPr/>
              <a:t>3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37131890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>
          <a:xfrm>
            <a:off x="914400" y="4343400"/>
            <a:ext cx="5322912" cy="4405064"/>
          </a:xfrm>
        </p:spPr>
        <p:txBody>
          <a:bodyPr>
            <a:normAutofit/>
          </a:bodyPr>
          <a:lstStyle/>
          <a:p>
            <a:endParaRPr lang="nn-NO" u="none" baseline="0" dirty="0" smtClean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CAFCAF-3C64-4519-B5F8-7042F058A1A0}" type="slidenum">
              <a:rPr lang="nn-NO" smtClean="0"/>
              <a:pPr/>
              <a:t>4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26804969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>
          <a:xfrm>
            <a:off x="914400" y="4343400"/>
            <a:ext cx="5106888" cy="4261048"/>
          </a:xfrm>
        </p:spPr>
        <p:txBody>
          <a:bodyPr>
            <a:normAutofit/>
          </a:bodyPr>
          <a:lstStyle/>
          <a:p>
            <a:endParaRPr lang="nn-NO" baseline="0" dirty="0" smtClean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CAFCAF-3C64-4519-B5F8-7042F058A1A0}" type="slidenum">
              <a:rPr lang="nn-NO" smtClean="0"/>
              <a:pPr/>
              <a:t>5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28023356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171450" indent="-171450">
              <a:buFont typeface="Arial" charset="0"/>
              <a:buChar char="•"/>
            </a:pPr>
            <a:endParaRPr lang="nn-NO" baseline="0" dirty="0" smtClean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CAFCAF-3C64-4519-B5F8-7042F058A1A0}" type="slidenum">
              <a:rPr lang="nn-NO" smtClean="0"/>
              <a:pPr/>
              <a:t>6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120841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>
          <a:xfrm>
            <a:off x="914400" y="4343400"/>
            <a:ext cx="5178896" cy="4333056"/>
          </a:xfrm>
        </p:spPr>
        <p:txBody>
          <a:bodyPr>
            <a:normAutofit/>
          </a:bodyPr>
          <a:lstStyle/>
          <a:p>
            <a:endParaRPr lang="nn-NO" u="none" baseline="0" dirty="0" smtClean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CAFCAF-3C64-4519-B5F8-7042F058A1A0}" type="slidenum">
              <a:rPr lang="nn-NO" smtClean="0"/>
              <a:pPr/>
              <a:t>7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210514320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>
          <a:xfrm>
            <a:off x="914400" y="4343400"/>
            <a:ext cx="5106888" cy="4405064"/>
          </a:xfrm>
        </p:spPr>
        <p:txBody>
          <a:bodyPr>
            <a:normAutofit/>
          </a:bodyPr>
          <a:lstStyle/>
          <a:p>
            <a:endParaRPr lang="nn-NO" baseline="0" dirty="0" smtClean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CAFCAF-3C64-4519-B5F8-7042F058A1A0}" type="slidenum">
              <a:rPr lang="nn-NO" smtClean="0"/>
              <a:pPr/>
              <a:t>8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253756716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>
          <a:xfrm>
            <a:off x="914400" y="4343400"/>
            <a:ext cx="5178896" cy="4405064"/>
          </a:xfrm>
        </p:spPr>
        <p:txBody>
          <a:bodyPr>
            <a:normAutofit/>
          </a:bodyPr>
          <a:lstStyle/>
          <a:p>
            <a:endParaRPr lang="nn-NO" i="0" u="none" baseline="0" dirty="0" smtClean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CAFCAF-3C64-4519-B5F8-7042F058A1A0}" type="slidenum">
              <a:rPr lang="nn-NO" smtClean="0"/>
              <a:pPr/>
              <a:t>9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11131912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9456" name="Picture 16"/>
          <p:cNvPicPr>
            <a:picLocks noChangeAspect="1" noChangeArrowheads="1"/>
          </p:cNvPicPr>
          <p:nvPr/>
        </p:nvPicPr>
        <p:blipFill>
          <a:blip r:embed="rId2" cstate="print"/>
          <a:srcRect t="35649"/>
          <a:stretch>
            <a:fillRect/>
          </a:stretch>
        </p:blipFill>
        <p:spPr bwMode="auto">
          <a:xfrm>
            <a:off x="2133600" y="0"/>
            <a:ext cx="4876800" cy="3178175"/>
          </a:xfrm>
          <a:prstGeom prst="rect">
            <a:avLst/>
          </a:prstGeom>
          <a:noFill/>
        </p:spPr>
      </p:pic>
      <p:sp>
        <p:nvSpPr>
          <p:cNvPr id="18944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447800" y="3429000"/>
            <a:ext cx="6400800" cy="16002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4000">
                <a:solidFill>
                  <a:srgbClr val="54231A"/>
                </a:solidFill>
              </a:defRPr>
            </a:lvl1pPr>
          </a:lstStyle>
          <a:p>
            <a:r>
              <a:rPr lang="nb-NO"/>
              <a:t>Click to edit Master subtitle style på flere linjer</a:t>
            </a:r>
          </a:p>
        </p:txBody>
      </p:sp>
      <p:sp>
        <p:nvSpPr>
          <p:cNvPr id="189445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0" y="64008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solidFill>
                  <a:srgbClr val="4D4D4D"/>
                </a:solidFill>
                <a:latin typeface="+mn-lt"/>
              </a:defRPr>
            </a:lvl1pPr>
          </a:lstStyle>
          <a:p>
            <a:fld id="{D4DA4CA1-031E-4157-8C63-39D111E92201}" type="datetime1">
              <a:rPr lang="nb-NO"/>
              <a:pPr/>
              <a:t>18.10.2012</a:t>
            </a:fld>
            <a:endParaRPr lang="nb-NO"/>
          </a:p>
        </p:txBody>
      </p:sp>
      <p:pic>
        <p:nvPicPr>
          <p:cNvPr id="189454" name="Picture 14"/>
          <p:cNvPicPr>
            <a:picLocks noChangeAspect="1" noChangeArrowheads="1"/>
          </p:cNvPicPr>
          <p:nvPr/>
        </p:nvPicPr>
        <p:blipFill>
          <a:blip r:embed="rId3" cstate="print"/>
          <a:srcRect l="3728" t="9816" r="3728" b="11656"/>
          <a:stretch>
            <a:fillRect/>
          </a:stretch>
        </p:blipFill>
        <p:spPr bwMode="auto">
          <a:xfrm>
            <a:off x="6400800" y="6024563"/>
            <a:ext cx="263366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n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n-N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n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n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685800" y="1447800"/>
            <a:ext cx="3559175" cy="46450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n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397375" y="1447800"/>
            <a:ext cx="3559175" cy="46450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n-N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n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n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n-N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n-N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n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n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n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n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n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n-N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138863" y="609600"/>
            <a:ext cx="1817687" cy="5483225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n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300663" cy="5483225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n-N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619125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n-NO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447800"/>
            <a:ext cx="7270750" cy="4645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n-NO" smtClean="0"/>
              <a:t>Click to edit Master text styles</a:t>
            </a:r>
          </a:p>
          <a:p>
            <a:pPr lvl="1"/>
            <a:r>
              <a:rPr lang="nn-NO" smtClean="0"/>
              <a:t>Second level</a:t>
            </a:r>
          </a:p>
          <a:p>
            <a:pPr lvl="2"/>
            <a:r>
              <a:rPr lang="nn-NO" smtClean="0"/>
              <a:t>Third level</a:t>
            </a:r>
          </a:p>
          <a:p>
            <a:pPr lvl="3"/>
            <a:r>
              <a:rPr lang="nn-NO" smtClean="0"/>
              <a:t>Fourth level</a:t>
            </a:r>
          </a:p>
          <a:p>
            <a:pPr lvl="4"/>
            <a:r>
              <a:rPr lang="nn-NO" smtClean="0"/>
              <a:t>Fifth level</a:t>
            </a:r>
          </a:p>
        </p:txBody>
      </p:sp>
      <p:pic>
        <p:nvPicPr>
          <p:cNvPr id="1057" name="Picture 33"/>
          <p:cNvPicPr>
            <a:picLocks noChangeAspect="1" noChangeArrowheads="1"/>
          </p:cNvPicPr>
          <p:nvPr/>
        </p:nvPicPr>
        <p:blipFill>
          <a:blip r:embed="rId13" cstate="print"/>
          <a:srcRect l="3726" t="12593" r="6833" b="16296"/>
          <a:stretch>
            <a:fillRect/>
          </a:stretch>
        </p:blipFill>
        <p:spPr bwMode="auto">
          <a:xfrm>
            <a:off x="7086600" y="228600"/>
            <a:ext cx="1828800" cy="457200"/>
          </a:xfrm>
          <a:prstGeom prst="rect">
            <a:avLst/>
          </a:prstGeom>
          <a:noFill/>
        </p:spPr>
      </p:pic>
      <p:sp>
        <p:nvSpPr>
          <p:cNvPr id="1063" name="Line 39"/>
          <p:cNvSpPr>
            <a:spLocks noChangeShapeType="1"/>
          </p:cNvSpPr>
          <p:nvPr/>
        </p:nvSpPr>
        <p:spPr bwMode="auto">
          <a:xfrm>
            <a:off x="685800" y="1295400"/>
            <a:ext cx="7772400" cy="0"/>
          </a:xfrm>
          <a:prstGeom prst="line">
            <a:avLst/>
          </a:prstGeom>
          <a:noFill/>
          <a:ln w="9525">
            <a:solidFill>
              <a:srgbClr val="37A9B5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nn-NO"/>
          </a:p>
        </p:txBody>
      </p:sp>
      <p:pic>
        <p:nvPicPr>
          <p:cNvPr id="1069" name="Picture 45"/>
          <p:cNvPicPr>
            <a:picLocks noChangeAspect="1" noChangeArrowheads="1"/>
          </p:cNvPicPr>
          <p:nvPr/>
        </p:nvPicPr>
        <p:blipFill>
          <a:blip r:embed="rId14" cstate="print"/>
          <a:srcRect l="39897" r="41689" b="1114"/>
          <a:stretch>
            <a:fillRect/>
          </a:stretch>
        </p:blipFill>
        <p:spPr bwMode="auto">
          <a:xfrm>
            <a:off x="76200" y="92075"/>
            <a:ext cx="457200" cy="6765925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54231A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54231A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54231A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54231A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54231A"/>
          </a:solidFill>
          <a:latin typeface="Arial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54231A"/>
          </a:solidFill>
          <a:latin typeface="Arial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54231A"/>
          </a:solidFill>
          <a:latin typeface="Arial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54231A"/>
          </a:solidFill>
          <a:latin typeface="Arial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54231A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CD1E73"/>
        </a:buClr>
        <a:buFont typeface="Wingdings" pitchFamily="2" charset="2"/>
        <a:buChar char="§"/>
        <a:defRPr sz="2800">
          <a:solidFill>
            <a:srgbClr val="292929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rgbClr val="292929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rgbClr val="292929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292929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rgbClr val="292929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rgbClr val="292929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rgbClr val="292929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rgbClr val="292929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rgbClr val="292929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://www.krundalen.no/blogg/?page_id=789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dertittel 1"/>
          <p:cNvSpPr>
            <a:spLocks noGrp="1"/>
          </p:cNvSpPr>
          <p:nvPr>
            <p:ph type="subTitle" idx="1"/>
          </p:nvPr>
        </p:nvSpPr>
        <p:spPr>
          <a:xfrm>
            <a:off x="1447800" y="3429000"/>
            <a:ext cx="6436568" cy="2520280"/>
          </a:xfrm>
        </p:spPr>
        <p:txBody>
          <a:bodyPr/>
          <a:lstStyle/>
          <a:p>
            <a:r>
              <a:rPr lang="nn-NO" dirty="0" smtClean="0"/>
              <a:t>Mål og modernisering</a:t>
            </a:r>
          </a:p>
          <a:p>
            <a:r>
              <a:rPr lang="nn-NO" sz="2800" dirty="0" smtClean="0"/>
              <a:t>Norsk </a:t>
            </a:r>
            <a:r>
              <a:rPr lang="nn-NO" sz="2800" dirty="0"/>
              <a:t>målsoge på 1800- og 1900-talet</a:t>
            </a:r>
          </a:p>
          <a:p>
            <a:endParaRPr lang="nn-NO" sz="2800" dirty="0" smtClean="0"/>
          </a:p>
          <a:p>
            <a:r>
              <a:rPr lang="nn-NO" sz="2800" dirty="0" smtClean="0"/>
              <a:t>Samling for norsklærarar</a:t>
            </a:r>
          </a:p>
          <a:p>
            <a:r>
              <a:rPr lang="nn-NO" sz="2800" dirty="0" smtClean="0"/>
              <a:t>Sogndal,18.10.2012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n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685800" y="1447800"/>
            <a:ext cx="7702624" cy="5005536"/>
          </a:xfrm>
        </p:spPr>
        <p:txBody>
          <a:bodyPr/>
          <a:lstStyle/>
          <a:p>
            <a:endParaRPr lang="nn-NO" dirty="0" smtClean="0"/>
          </a:p>
        </p:txBody>
      </p:sp>
      <p:pic>
        <p:nvPicPr>
          <p:cNvPr id="1026" name="Picture 2" descr="\\HSF-FSU\privat$\tils\oddloho\Skrivebord\Nn i folkeskule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92696"/>
            <a:ext cx="9180512" cy="6069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n-NO" dirty="0" smtClean="0"/>
              <a:t>Utgangspunkt</a:t>
            </a:r>
            <a:endParaRPr lang="nn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685800" y="1447800"/>
            <a:ext cx="7846640" cy="4645025"/>
          </a:xfrm>
        </p:spPr>
        <p:txBody>
          <a:bodyPr/>
          <a:lstStyle/>
          <a:p>
            <a:r>
              <a:rPr lang="nn-NO" dirty="0" smtClean="0"/>
              <a:t>Språkhistorie som tverrfagleg disiplin</a:t>
            </a:r>
          </a:p>
          <a:p>
            <a:r>
              <a:rPr lang="nn-NO" dirty="0" smtClean="0"/>
              <a:t>Målreisinga og målsaka i høve til</a:t>
            </a:r>
          </a:p>
          <a:p>
            <a:pPr lvl="1"/>
            <a:r>
              <a:rPr lang="nn-NO" dirty="0" smtClean="0"/>
              <a:t>Eit skiftande politisk landskap/rolle i rikspolitikken</a:t>
            </a:r>
          </a:p>
          <a:p>
            <a:pPr lvl="1"/>
            <a:r>
              <a:rPr lang="nn-NO" dirty="0" smtClean="0"/>
              <a:t>Framveksten av arbeidarrørsla</a:t>
            </a:r>
          </a:p>
          <a:p>
            <a:pPr lvl="1"/>
            <a:r>
              <a:rPr lang="nn-NO" dirty="0" smtClean="0"/>
              <a:t>Urbaniseringa</a:t>
            </a:r>
          </a:p>
          <a:p>
            <a:pPr lvl="1"/>
            <a:r>
              <a:rPr lang="nn-NO" dirty="0" smtClean="0"/>
              <a:t>Industrialiseringa </a:t>
            </a:r>
          </a:p>
          <a:p>
            <a:pPr lvl="1"/>
            <a:endParaRPr lang="nn-NO" dirty="0" smtClean="0"/>
          </a:p>
          <a:p>
            <a:endParaRPr lang="nn-NO" dirty="0"/>
          </a:p>
        </p:txBody>
      </p:sp>
    </p:spTree>
    <p:extLst>
      <p:ext uri="{BB962C8B-B14F-4D97-AF65-F5344CB8AC3E}">
        <p14:creationId xmlns:p14="http://schemas.microsoft.com/office/powerpoint/2010/main" val="1163838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n-NO" dirty="0" smtClean="0"/>
              <a:t>Omgrep som inngang</a:t>
            </a:r>
            <a:endParaRPr lang="nn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n-NO" dirty="0" smtClean="0"/>
              <a:t>«</a:t>
            </a:r>
            <a:r>
              <a:rPr lang="nn-NO" dirty="0" err="1" smtClean="0"/>
              <a:t>Bogsproget</a:t>
            </a:r>
            <a:r>
              <a:rPr lang="nn-NO" dirty="0" smtClean="0"/>
              <a:t>» – norsk eller dansk?</a:t>
            </a:r>
          </a:p>
          <a:p>
            <a:r>
              <a:rPr lang="nn-NO" dirty="0" smtClean="0"/>
              <a:t>1814/15: «norsk </a:t>
            </a:r>
            <a:r>
              <a:rPr lang="nn-NO" dirty="0" err="1" smtClean="0"/>
              <a:t>sprog</a:t>
            </a:r>
            <a:r>
              <a:rPr lang="nn-NO" dirty="0" smtClean="0"/>
              <a:t>» i Grunnlova</a:t>
            </a:r>
          </a:p>
          <a:p>
            <a:r>
              <a:rPr lang="nn-NO" dirty="0" smtClean="0"/>
              <a:t>Aasen: «norsk» som eige språk</a:t>
            </a:r>
          </a:p>
          <a:p>
            <a:r>
              <a:rPr lang="nn-NO" dirty="0" smtClean="0"/>
              <a:t>Knudsen: «dansk-norsk» </a:t>
            </a:r>
          </a:p>
          <a:p>
            <a:r>
              <a:rPr lang="nn-NO" dirty="0" smtClean="0"/>
              <a:t>1899: «</a:t>
            </a:r>
            <a:r>
              <a:rPr lang="nn-NO" dirty="0" err="1" smtClean="0"/>
              <a:t>rigsmaal</a:t>
            </a:r>
            <a:r>
              <a:rPr lang="nn-NO" dirty="0" smtClean="0"/>
              <a:t>»</a:t>
            </a:r>
          </a:p>
          <a:p>
            <a:r>
              <a:rPr lang="nn-NO" dirty="0" smtClean="0"/>
              <a:t>Frå «</a:t>
            </a:r>
            <a:r>
              <a:rPr lang="nn-NO" dirty="0" err="1" smtClean="0"/>
              <a:t>landsmaal</a:t>
            </a:r>
            <a:r>
              <a:rPr lang="nn-NO" dirty="0" smtClean="0"/>
              <a:t>» til «nynorsk»</a:t>
            </a:r>
            <a:endParaRPr lang="nn-NO" dirty="0"/>
          </a:p>
        </p:txBody>
      </p:sp>
    </p:spTree>
    <p:extLst>
      <p:ext uri="{BB962C8B-B14F-4D97-AF65-F5344CB8AC3E}">
        <p14:creationId xmlns:p14="http://schemas.microsoft.com/office/powerpoint/2010/main" val="2340925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n-NO" dirty="0" smtClean="0"/>
              <a:t>Målstoda som problem</a:t>
            </a:r>
            <a:endParaRPr lang="nn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n-NO" dirty="0" smtClean="0"/>
              <a:t>Skriftleggjering av samfunnet</a:t>
            </a:r>
          </a:p>
          <a:p>
            <a:r>
              <a:rPr lang="nn-NO" dirty="0" err="1" smtClean="0"/>
              <a:t>Standardisering</a:t>
            </a:r>
            <a:endParaRPr lang="nn-NO" dirty="0"/>
          </a:p>
          <a:p>
            <a:r>
              <a:rPr lang="nn-NO" dirty="0" smtClean="0"/>
              <a:t>Nasjonalstaten</a:t>
            </a:r>
          </a:p>
          <a:p>
            <a:r>
              <a:rPr lang="nn-NO" dirty="0" smtClean="0"/>
              <a:t>To løysingar? Når?</a:t>
            </a:r>
          </a:p>
          <a:p>
            <a:r>
              <a:rPr lang="nn-NO" dirty="0" smtClean="0"/>
              <a:t>Jamstilling, men ikkje jamvekt</a:t>
            </a:r>
          </a:p>
          <a:p>
            <a:r>
              <a:rPr lang="nn-NO" dirty="0" smtClean="0"/>
              <a:t>Det tredje alternativet </a:t>
            </a:r>
          </a:p>
          <a:p>
            <a:r>
              <a:rPr lang="nn-NO" dirty="0" smtClean="0"/>
              <a:t>Språkleg evolusjonsteori?</a:t>
            </a:r>
            <a:endParaRPr lang="nn-NO" dirty="0"/>
          </a:p>
        </p:txBody>
      </p:sp>
    </p:spTree>
    <p:extLst>
      <p:ext uri="{BB962C8B-B14F-4D97-AF65-F5344CB8AC3E}">
        <p14:creationId xmlns:p14="http://schemas.microsoft.com/office/powerpoint/2010/main" val="4211116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6766520" cy="609600"/>
          </a:xfrm>
        </p:spPr>
        <p:txBody>
          <a:bodyPr/>
          <a:lstStyle/>
          <a:p>
            <a:r>
              <a:rPr lang="nn-NO" dirty="0" smtClean="0"/>
              <a:t>Målspørsmålet som politikk</a:t>
            </a:r>
            <a:endParaRPr lang="nn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n-NO" dirty="0" smtClean="0"/>
              <a:t>Konstituerande for partiskilja</a:t>
            </a:r>
            <a:endParaRPr lang="nn-NO" dirty="0"/>
          </a:p>
          <a:p>
            <a:r>
              <a:rPr lang="nn-NO" dirty="0" smtClean="0"/>
              <a:t>Venstre som målparti</a:t>
            </a:r>
          </a:p>
          <a:p>
            <a:r>
              <a:rPr lang="nn-NO" dirty="0" smtClean="0"/>
              <a:t>Politisk nasjonalisme – kulturnasjonalisme</a:t>
            </a:r>
          </a:p>
          <a:p>
            <a:r>
              <a:rPr lang="nn-NO" dirty="0" smtClean="0"/>
              <a:t>Etter Venstre</a:t>
            </a:r>
          </a:p>
        </p:txBody>
      </p:sp>
    </p:spTree>
    <p:extLst>
      <p:ext uri="{BB962C8B-B14F-4D97-AF65-F5344CB8AC3E}">
        <p14:creationId xmlns:p14="http://schemas.microsoft.com/office/powerpoint/2010/main" val="2655695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n-NO" dirty="0" smtClean="0"/>
              <a:t>By mot land</a:t>
            </a:r>
            <a:endParaRPr lang="nn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685800" y="1447800"/>
            <a:ext cx="7774632" cy="4645025"/>
          </a:xfrm>
        </p:spPr>
        <p:txBody>
          <a:bodyPr/>
          <a:lstStyle/>
          <a:p>
            <a:r>
              <a:rPr lang="nn-NO" dirty="0" smtClean="0"/>
              <a:t>Før 1900: bydialektane mellom to stolar</a:t>
            </a:r>
          </a:p>
          <a:p>
            <a:r>
              <a:rPr lang="nn-NO" dirty="0" smtClean="0"/>
              <a:t>Sentrum–periferi-dimensjonen</a:t>
            </a:r>
          </a:p>
          <a:p>
            <a:r>
              <a:rPr lang="nn-NO" dirty="0" smtClean="0"/>
              <a:t>Kring 1900: nyorientering</a:t>
            </a:r>
          </a:p>
          <a:p>
            <a:r>
              <a:rPr lang="nn-NO" dirty="0" smtClean="0"/>
              <a:t>Bondeungdomslaga (1899</a:t>
            </a:r>
            <a:r>
              <a:rPr lang="nn-NO" dirty="0" smtClean="0">
                <a:sym typeface="Wingdings" pitchFamily="2" charset="2"/>
              </a:rPr>
              <a:t>)</a:t>
            </a:r>
          </a:p>
          <a:p>
            <a:r>
              <a:rPr lang="nn-NO" dirty="0" smtClean="0"/>
              <a:t>Nidaros 1929</a:t>
            </a:r>
            <a:endParaRPr lang="nn-NO" dirty="0"/>
          </a:p>
        </p:txBody>
      </p:sp>
    </p:spTree>
    <p:extLst>
      <p:ext uri="{BB962C8B-B14F-4D97-AF65-F5344CB8AC3E}">
        <p14:creationId xmlns:p14="http://schemas.microsoft.com/office/powerpoint/2010/main" val="2742538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n-NO" dirty="0" smtClean="0"/>
              <a:t>Bonde og arbeidar</a:t>
            </a:r>
            <a:endParaRPr lang="nn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685800" y="1447800"/>
            <a:ext cx="7558608" cy="4645025"/>
          </a:xfrm>
        </p:spPr>
        <p:txBody>
          <a:bodyPr/>
          <a:lstStyle/>
          <a:p>
            <a:r>
              <a:rPr lang="nn-NO" dirty="0" smtClean="0"/>
              <a:t>Industrialiseringa </a:t>
            </a:r>
          </a:p>
          <a:p>
            <a:r>
              <a:rPr lang="nn-NO" dirty="0" smtClean="0"/>
              <a:t>Industristadene </a:t>
            </a:r>
          </a:p>
          <a:p>
            <a:r>
              <a:rPr lang="nn-NO" dirty="0" smtClean="0"/>
              <a:t>Småskala ↔ storskala</a:t>
            </a:r>
          </a:p>
          <a:p>
            <a:r>
              <a:rPr lang="nn-NO" dirty="0" smtClean="0"/>
              <a:t>Agrarnasjonalisme ↔ venstrenasjonalisme</a:t>
            </a:r>
          </a:p>
          <a:p>
            <a:endParaRPr lang="nn-NO" dirty="0"/>
          </a:p>
        </p:txBody>
      </p:sp>
    </p:spTree>
    <p:extLst>
      <p:ext uri="{BB962C8B-B14F-4D97-AF65-F5344CB8AC3E}">
        <p14:creationId xmlns:p14="http://schemas.microsoft.com/office/powerpoint/2010/main" val="4158027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n-NO" dirty="0" smtClean="0"/>
              <a:t>Etterkrigstida</a:t>
            </a:r>
            <a:endParaRPr lang="nn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n-NO" dirty="0" smtClean="0"/>
              <a:t>Riksmålsoffensiven</a:t>
            </a:r>
          </a:p>
          <a:p>
            <a:r>
              <a:rPr lang="nn-NO" dirty="0" smtClean="0"/>
              <a:t>Krigen: brot </a:t>
            </a:r>
            <a:r>
              <a:rPr lang="nn-NO" dirty="0"/>
              <a:t>↔ </a:t>
            </a:r>
            <a:r>
              <a:rPr lang="nn-NO" dirty="0" smtClean="0"/>
              <a:t>kontinuitet</a:t>
            </a:r>
          </a:p>
          <a:p>
            <a:r>
              <a:rPr lang="nn-NO" dirty="0" smtClean="0"/>
              <a:t>Oppdemd sentralisering</a:t>
            </a:r>
          </a:p>
          <a:p>
            <a:r>
              <a:rPr lang="nn-NO" dirty="0" smtClean="0"/>
              <a:t>Bygdene i bakleksa</a:t>
            </a:r>
          </a:p>
          <a:p>
            <a:r>
              <a:rPr lang="nn-NO" dirty="0" smtClean="0"/>
              <a:t>Nyorientering: 1960/70-åra</a:t>
            </a:r>
          </a:p>
          <a:p>
            <a:r>
              <a:rPr lang="nn-NO" dirty="0" smtClean="0"/>
              <a:t>Ein «normal» fleirspråksituasjon?</a:t>
            </a:r>
          </a:p>
          <a:p>
            <a:endParaRPr lang="nn-NO" dirty="0"/>
          </a:p>
          <a:p>
            <a:r>
              <a:rPr lang="nn-NO" dirty="0"/>
              <a:t>Sjølvforsterkande prosessar – </a:t>
            </a:r>
            <a:r>
              <a:rPr lang="nn-NO" dirty="0" smtClean="0"/>
              <a:t>dynamikk</a:t>
            </a:r>
          </a:p>
          <a:p>
            <a:r>
              <a:rPr lang="nn-NO" dirty="0" smtClean="0"/>
              <a:t>Kontrafaktiske spørsmål</a:t>
            </a:r>
          </a:p>
          <a:p>
            <a:endParaRPr lang="nn-NO" dirty="0" smtClean="0"/>
          </a:p>
        </p:txBody>
      </p:sp>
    </p:spTree>
    <p:extLst>
      <p:ext uri="{BB962C8B-B14F-4D97-AF65-F5344CB8AC3E}">
        <p14:creationId xmlns:p14="http://schemas.microsoft.com/office/powerpoint/2010/main" val="1185613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n-NO" dirty="0" smtClean="0"/>
              <a:t>Litteratur</a:t>
            </a:r>
            <a:endParaRPr lang="nn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n-NO" dirty="0" smtClean="0"/>
              <a:t>Føredraget byggjer i hovudsak på doktoravhandlinga mi, bokutgåve 2011 (</a:t>
            </a:r>
            <a:r>
              <a:rPr lang="nn-NO" i="1" dirty="0" smtClean="0"/>
              <a:t>Mål og modernisering 1868-1940</a:t>
            </a:r>
            <a:r>
              <a:rPr lang="nn-NO" dirty="0" smtClean="0"/>
              <a:t>), sjå der for referansar. </a:t>
            </a:r>
          </a:p>
          <a:p>
            <a:pPr marL="0" indent="0">
              <a:buNone/>
            </a:pPr>
            <a:r>
              <a:rPr lang="nn-NO" dirty="0" smtClean="0"/>
              <a:t>Sjå òg </a:t>
            </a:r>
            <a:r>
              <a:rPr lang="nn-NO" dirty="0" smtClean="0">
                <a:hlinkClick r:id="rId2"/>
              </a:rPr>
              <a:t>nettsida om boka</a:t>
            </a:r>
            <a:r>
              <a:rPr lang="nn-NO" dirty="0" smtClean="0"/>
              <a:t> med utdrag, presentasjon</a:t>
            </a:r>
            <a:r>
              <a:rPr lang="nn-NO" dirty="0"/>
              <a:t> </a:t>
            </a:r>
            <a:r>
              <a:rPr lang="nn-NO" dirty="0" smtClean="0"/>
              <a:t>og kortare artiklar som presenterer stoffet. </a:t>
            </a:r>
            <a:endParaRPr lang="nn-NO" dirty="0"/>
          </a:p>
        </p:txBody>
      </p:sp>
    </p:spTree>
    <p:extLst>
      <p:ext uri="{BB962C8B-B14F-4D97-AF65-F5344CB8AC3E}">
        <p14:creationId xmlns:p14="http://schemas.microsoft.com/office/powerpoint/2010/main" val="3025766321"/>
      </p:ext>
    </p:extLst>
  </p:cSld>
  <p:clrMapOvr>
    <a:masterClrMapping/>
  </p:clrMapOvr>
</p:sld>
</file>

<file path=ppt/theme/theme1.xml><?xml version="1.0" encoding="utf-8"?>
<a:theme xmlns:a="http://schemas.openxmlformats.org/drawingml/2006/main" name="HSF_mal">
  <a:themeElements>
    <a:clrScheme name="HSF_mal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HSF_m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n-NO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n-NO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lnDef>
  </a:objectDefaults>
  <a:extraClrSchemeLst>
    <a:extraClrScheme>
      <a:clrScheme name="HSF_ma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SF_mal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HSF_mal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SF_mal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SF_mal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SF_mal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SF_mal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HSF_mal</Template>
  <TotalTime>880</TotalTime>
  <Words>226</Words>
  <Application>Microsoft Office PowerPoint</Application>
  <PresentationFormat>Skjermfremvisning (4:3)</PresentationFormat>
  <Paragraphs>65</Paragraphs>
  <Slides>10</Slides>
  <Notes>9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10</vt:i4>
      </vt:variant>
    </vt:vector>
  </HeadingPairs>
  <TitlesOfParts>
    <vt:vector size="11" baseType="lpstr">
      <vt:lpstr>HSF_mal</vt:lpstr>
      <vt:lpstr>PowerPoint-presentasjon</vt:lpstr>
      <vt:lpstr>PowerPoint-presentasjon</vt:lpstr>
      <vt:lpstr>Utgangspunkt</vt:lpstr>
      <vt:lpstr>Omgrep som inngang</vt:lpstr>
      <vt:lpstr>Målstoda som problem</vt:lpstr>
      <vt:lpstr>Målspørsmålet som politikk</vt:lpstr>
      <vt:lpstr>By mot land</vt:lpstr>
      <vt:lpstr>Bonde og arbeidar</vt:lpstr>
      <vt:lpstr>Etterkrigstida</vt:lpstr>
      <vt:lpstr>Litteratur</vt:lpstr>
    </vt:vector>
  </TitlesOfParts>
  <Company>Høgskulen i Sogn og Fjordane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Lysbilete 1</dc:title>
  <dc:creator>Oddmund L. Hoel</dc:creator>
  <cp:lastModifiedBy>Oddmund L. Hoel</cp:lastModifiedBy>
  <cp:revision>72</cp:revision>
  <dcterms:created xsi:type="dcterms:W3CDTF">2006-03-09T14:20:48Z</dcterms:created>
  <dcterms:modified xsi:type="dcterms:W3CDTF">2012-10-18T21:15:20Z</dcterms:modified>
</cp:coreProperties>
</file>